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56" r:id="rId3"/>
    <p:sldId id="357" r:id="rId5"/>
    <p:sldId id="258" r:id="rId6"/>
    <p:sldId id="323" r:id="rId7"/>
    <p:sldId id="280" r:id="rId8"/>
    <p:sldId id="336" r:id="rId9"/>
    <p:sldId id="337" r:id="rId10"/>
    <p:sldId id="338" r:id="rId11"/>
    <p:sldId id="339" r:id="rId12"/>
    <p:sldId id="331" r:id="rId13"/>
    <p:sldId id="325" r:id="rId14"/>
    <p:sldId id="326" r:id="rId15"/>
    <p:sldId id="327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282" r:id="rId24"/>
    <p:sldId id="328" r:id="rId25"/>
    <p:sldId id="329" r:id="rId26"/>
    <p:sldId id="330" r:id="rId27"/>
    <p:sldId id="33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&#22823;&#23398;&#23398;&#20064;\&#22823;&#20108;&#19979;&#23398;&#26399;\&#20449;&#24687;&#35770;\&#22823;&#20316;&#19994;\&#23454;&#39564;\&#34920;&#2668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多次压缩实验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Sheet1!$B$14</c:f>
              <c:strCache>
                <c:ptCount val="1"/>
                <c:pt idx="0">
                  <c:v>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Sheet1!$A$15:$A$17</c:f>
              <c:strCache>
                <c:ptCount val="3"/>
                <c:pt idx="0">
                  <c:v>原大小</c:v>
                </c:pt>
                <c:pt idx="1">
                  <c:v>第一次压缩</c:v>
                </c:pt>
                <c:pt idx="2">
                  <c:v>第二次压缩</c:v>
                </c:pt>
              </c:strCache>
            </c:strRef>
          </c:cat>
          <c:val>
            <c:numRef>
              <c:f>Sheet1!$B$15:$B$17</c:f>
              <c:numCache>
                <c:formatCode>General</c:formatCode>
                <c:ptCount val="3"/>
                <c:pt idx="0">
                  <c:v>6389.875</c:v>
                </c:pt>
                <c:pt idx="1">
                  <c:v>4784.25</c:v>
                </c:pt>
                <c:pt idx="2">
                  <c:v>4781.5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634916528"/>
        <c:axId val="1639618672"/>
      </c:lineChart>
      <c:catAx>
        <c:axId val="163491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39618672"/>
        <c:crosses val="autoZero"/>
        <c:auto val="1"/>
        <c:lblAlgn val="ctr"/>
        <c:lblOffset val="100"/>
        <c:noMultiLvlLbl val="0"/>
      </c:catAx>
      <c:valAx>
        <c:axId val="1639618672"/>
        <c:scaling>
          <c:orientation val="minMax"/>
          <c:min val="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文件大小</a:t>
                </a:r>
                <a:r>
                  <a:rPr lang="en-US" altLang="zh-CN"/>
                  <a:t>(KB)</a:t>
                </a:r>
                <a:endParaRPr lang="zh-CN" altLang="en-US"/>
              </a:p>
            </c:rich>
          </c:tx>
          <c:layout>
            <c:manualLayout>
              <c:xMode val="edge"/>
              <c:yMode val="edge"/>
              <c:x val="0.0305555555555556"/>
              <c:y val="0.15711030912802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3491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744BD-9762-4A26-ACDC-0BC8C975626D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5A3C3-B504-444A-B443-3CCE9913DD6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833F6-39CB-47A6-A5EC-FEA82D0173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30D575-0996-4A75-BB26-7F3A64A10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431371" y="357607"/>
            <a:ext cx="11425269" cy="6190777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35361" y="309617"/>
            <a:ext cx="192065" cy="671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400"/>
            <a:endParaRPr lang="zh-CN" altLang="en-US" sz="1865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0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2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665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0"/>
            </a:lvl2pPr>
            <a:lvl3pPr marL="1218565" indent="0">
              <a:buNone/>
              <a:defRPr sz="3200"/>
            </a:lvl3pPr>
            <a:lvl4pPr marL="1828165" indent="0">
              <a:buNone/>
              <a:defRPr sz="2665"/>
            </a:lvl4pPr>
            <a:lvl5pPr marL="2437765" indent="0">
              <a:buNone/>
              <a:defRPr sz="2665"/>
            </a:lvl5pPr>
            <a:lvl6pPr marL="3046730" indent="0">
              <a:buNone/>
              <a:defRPr sz="2665"/>
            </a:lvl6pPr>
            <a:lvl7pPr marL="3656330" indent="0">
              <a:buNone/>
              <a:defRPr sz="2665"/>
            </a:lvl7pPr>
            <a:lvl8pPr marL="4265930" indent="0">
              <a:buNone/>
              <a:defRPr sz="2665"/>
            </a:lvl8pPr>
            <a:lvl9pPr marL="487553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9438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94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3900" y="0"/>
            <a:ext cx="12195563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83" tIns="43341" rIns="86683" bIns="43341"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0" b="1" cap="all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56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67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63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59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55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5664"/>
          </a:xfr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5664"/>
          </a:xfr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024325" y="5588573"/>
            <a:ext cx="1033515" cy="276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431371" y="357607"/>
            <a:ext cx="11425269" cy="6190777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35361" y="309617"/>
            <a:ext cx="192065" cy="671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400"/>
            <a:endParaRPr lang="zh-CN" altLang="en-US" sz="1865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431371" y="357607"/>
            <a:ext cx="11425269" cy="6190777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35361" y="309617"/>
            <a:ext cx="192065" cy="671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400"/>
            <a:endParaRPr lang="zh-CN" altLang="en-US" sz="1865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431371" y="357607"/>
            <a:ext cx="11425269" cy="6190777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35361" y="309617"/>
            <a:ext cx="192065" cy="671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400"/>
            <a:endParaRPr lang="zh-CN" altLang="en-US" sz="1865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2702115E-07FC-47AE-8678-8B681C689199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D7F5BB56-9B96-4394-98D1-089DE868BDA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slow" advClick="0" advTm="3000">
    <p:push dir="u"/>
  </p:transition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7425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07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2.jpeg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" y="0"/>
            <a:ext cx="12188990" cy="685842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2736" y="645590"/>
            <a:ext cx="10894521" cy="556724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025094" y="3758200"/>
            <a:ext cx="639665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43458" y="3905556"/>
            <a:ext cx="4305084" cy="2971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33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成员：周韧 赵文滔 胡家熙      </a:t>
            </a:r>
            <a:r>
              <a:rPr lang="zh-CN" altLang="en-US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133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3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33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33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33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33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33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335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3088" y="2800651"/>
            <a:ext cx="6267138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数据压缩算法分析</a:t>
            </a:r>
            <a:endParaRPr lang="zh-CN" altLang="en-US" sz="4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4791905" y="1732652"/>
            <a:ext cx="2609885" cy="91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30" dirty="0" smtClean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</a:rPr>
              <a:t>信息论</a:t>
            </a:r>
            <a:endParaRPr lang="zh-CN" altLang="en-US" sz="5330" dirty="0" smtClean="0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5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625123" y="459477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压缩算法分析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7">
                <a:extLst>
                  <a:ext uri="{FF2B5EF4-FFF2-40B4-BE49-F238E27FC236}">
                    <ele attr="{2163216B-8D23-41DA-B6B0-39E9FE884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48860" y="2051629"/>
                <a:ext cx="2953676" cy="38068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defTabSz="1218804"/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假设有字符串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是窗口的长度，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已经压缩完成，寻找最大的</a:t>
                </a:r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，使存在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)∩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就可以压缩为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7590" y="1950085"/>
                <a:ext cx="3082290" cy="3806825"/>
              </a:xfrm>
              <a:prstGeom prst="rect">
                <a:avLst/>
              </a:prstGeom>
              <a:blipFill rotWithShape="1">
                <a:blip r:embed="rId1"/>
                <a:stretch>
                  <a:fillRect l="-15876" t="-1282" r="-13402" b="-288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20" y="2051629"/>
            <a:ext cx="6737696" cy="3181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4873585" y="999495"/>
            <a:ext cx="25603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LZ77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625123" y="541392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压缩算法分析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48238" y="960994"/>
            <a:ext cx="25603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LZ77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ele attr="{109423E6-DEBB-45DC-863D-52A3EC85B84E}"/>
                  </a:ext>
                </a:extLst>
              </p:cNvPr>
              <p:cNvSpPr txBox="1"/>
              <p:nvPr/>
            </p:nvSpPr>
            <p:spPr>
              <a:xfrm>
                <a:off x="1761423" y="2228079"/>
                <a:ext cx="8730114" cy="3106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218804"/>
                <a:r>
                  <a:rPr lang="zh-CN" altLang="en-US" sz="2400" dirty="0">
                    <a:solidFill>
                      <a:srgbClr val="468A9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</a:t>
                </a:r>
                <a:endParaRPr lang="en-US" altLang="zh-CN" sz="2400" dirty="0">
                  <a:solidFill>
                    <a:srgbClr val="468A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1218804"/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设最终将字符串分成了</a:t>
                </a:r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段，第</a:t>
                </a:r>
                <a:r>
                  <a:rPr lang="en-US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段长度为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1218804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nary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1218804"/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为了匹配出第</a:t>
                </a:r>
                <a:r>
                  <a:rPr lang="en-US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段最坏需要扫描</a:t>
                </a:r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次，每次扫描试图匹配的长度接近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121880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𝑊𝑛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1218804"/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1218804"/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复杂度为</a:t>
                </a:r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O(n)</a:t>
                </a:r>
                <a:endParaRPr lang="zh-CN" altLang="en-US" sz="2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423" y="2228079"/>
                <a:ext cx="8730114" cy="3106235"/>
              </a:xfrm>
              <a:prstGeom prst="rect">
                <a:avLst/>
              </a:prstGeom>
              <a:blipFill rotWithShape="1">
                <a:blip r:embed="rId1"/>
                <a:stretch>
                  <a:fillRect l="-1117" t="-1569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635918" y="531867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压缩算法分析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17232" y="951368"/>
            <a:ext cx="25603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DEFLATE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5" name="图片 4"/>
          <p:cNvPicPr/>
          <p:nvPr/>
        </p:nvPicPr>
        <p:blipFill>
          <a:blip r:embed="rId1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99" y="2028616"/>
            <a:ext cx="6267941" cy="40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1870450" y="2360721"/>
            <a:ext cx="1955589" cy="280076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1218565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</a:rPr>
              <a:t>对哈夫曼编码、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</a:rPr>
              <a:t>LZ77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</a:rPr>
              <a:t>算法、游程编码的综合应用，提高了压缩效率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defTabSz="1218565"/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defTabSz="1218565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657508" y="467732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压缩算法分析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17232" y="951368"/>
            <a:ext cx="25603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DEFLATE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905803" y="2331179"/>
            <a:ext cx="8595360" cy="31085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1218565"/>
            <a:r>
              <a:rPr lang="zh-CN" altLang="en-US" sz="2400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endParaRPr lang="en-US" altLang="zh-CN" sz="2400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由于哈夫曼编码、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LZ77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、游程编码的复杂度均为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O(n)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deflate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算法的复杂度也是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O(n)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defTabSz="1218565"/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lvl="0" defTabSz="1218565"/>
            <a:r>
              <a:rPr lang="zh-CN" altLang="en-US" sz="2400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压缩效率</a:t>
            </a:r>
            <a:endParaRPr lang="en-US" altLang="zh-CN" sz="2400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1218565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最大压缩效率为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1032:1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lvl="0" defTabSz="1218565"/>
            <a:endParaRPr lang="en-US" altLang="zh-CN" sz="24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defTabSz="1218565"/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defTabSz="1218565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" y="0"/>
            <a:ext cx="12188990" cy="685842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2736" y="645590"/>
            <a:ext cx="10894521" cy="556724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4091" y="2709310"/>
            <a:ext cx="1000760" cy="459105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Part3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4176261" y="3218855"/>
            <a:ext cx="3551518" cy="479935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74865" y="2120675"/>
              <a:ext cx="1686903" cy="4713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压缩软件实现</a:t>
              </a:r>
              <a:endParaRPr lang="zh-CN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4368235" y="3850511"/>
            <a:ext cx="1823752" cy="2971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压缩文件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6239980" y="3850511"/>
            <a:ext cx="1823752" cy="2971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解压文件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2185" y="91122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论文中未展示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箭头 10"/>
          <p:cNvSpPr>
            <a:spLocks noChangeArrowheads="1"/>
          </p:cNvSpPr>
          <p:nvPr/>
        </p:nvSpPr>
        <p:spPr bwMode="auto">
          <a:xfrm>
            <a:off x="4867581" y="3737155"/>
            <a:ext cx="2155293" cy="2230189"/>
          </a:xfrm>
          <a:prstGeom prst="downArrow">
            <a:avLst>
              <a:gd name="adj1" fmla="val 50000"/>
              <a:gd name="adj2" fmla="val 49992"/>
            </a:avLst>
          </a:prstGeom>
          <a:solidFill>
            <a:schemeClr val="accent2"/>
          </a:solidFill>
          <a:ln w="25400">
            <a:noFill/>
            <a:bevel/>
          </a:ln>
        </p:spPr>
        <p:txBody>
          <a:bodyPr lIns="91401" tIns="45700" rIns="91401" bIns="45700" anchor="ctr"/>
          <a:lstStyle/>
          <a:p>
            <a:pPr algn="ctr"/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下箭头 11"/>
          <p:cNvSpPr>
            <a:spLocks noChangeArrowheads="1"/>
          </p:cNvSpPr>
          <p:nvPr/>
        </p:nvSpPr>
        <p:spPr bwMode="auto">
          <a:xfrm flipH="1" flipV="1">
            <a:off x="4869168" y="1567284"/>
            <a:ext cx="2155293" cy="2160345"/>
          </a:xfrm>
          <a:prstGeom prst="downArrow">
            <a:avLst>
              <a:gd name="adj1" fmla="val 50000"/>
              <a:gd name="adj2" fmla="val 50004"/>
            </a:avLst>
          </a:prstGeom>
          <a:solidFill>
            <a:schemeClr val="accent1"/>
          </a:solidFill>
          <a:ln w="25400">
            <a:noFill/>
            <a:bevel/>
          </a:ln>
        </p:spPr>
        <p:txBody>
          <a:bodyPr lIns="91401" tIns="45700" rIns="91401" bIns="45700" anchor="ctr"/>
          <a:lstStyle/>
          <a:p>
            <a:pPr algn="ctr"/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TextBox 14"/>
          <p:cNvSpPr>
            <a:spLocks noChangeArrowheads="1"/>
          </p:cNvSpPr>
          <p:nvPr/>
        </p:nvSpPr>
        <p:spPr bwMode="auto">
          <a:xfrm>
            <a:off x="5662720" y="1686333"/>
            <a:ext cx="817228" cy="951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方正姚体" panose="02010601030101010101" pitchFamily="2" charset="-122"/>
              </a:rPr>
              <a:t>    01</a:t>
            </a:r>
            <a:endParaRPr lang="zh-CN" altLang="en-US" sz="28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10" name="TextBox 15"/>
          <p:cNvSpPr>
            <a:spLocks noChangeArrowheads="1"/>
          </p:cNvSpPr>
          <p:nvPr/>
        </p:nvSpPr>
        <p:spPr bwMode="auto">
          <a:xfrm>
            <a:off x="5662720" y="5195905"/>
            <a:ext cx="817228" cy="520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方正姚体" panose="02010601030101010101" pitchFamily="2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8222937" y="1371899"/>
            <a:ext cx="2823466" cy="2562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01" tIns="45700" rIns="91401" bIns="457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无论是在课堂上还是在论文中，我们学习的数据压缩知识都偏向理论知识的分析，但是我们同样意识到，数据压缩的实际应用非常广泛。因此我们在这里本着更进一步了解数据压缩实际应用的想法，</a:t>
            </a:r>
            <a:r>
              <a:rPr lang="zh-CN" altLang="en-US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实现了基于</a:t>
            </a:r>
            <a:r>
              <a:rPr lang="en-US" altLang="zh-CN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Lzss</a:t>
            </a:r>
            <a:r>
              <a:rPr lang="zh-CN" altLang="en-US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算法和</a:t>
            </a:r>
            <a:r>
              <a:rPr lang="en-US" altLang="zh-CN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Huffman</a:t>
            </a:r>
            <a:r>
              <a:rPr lang="zh-CN" altLang="en-US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算法数据压缩软件</a:t>
            </a:r>
            <a:r>
              <a:rPr lang="en-US" altLang="zh-CN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——Naive</a:t>
            </a:r>
            <a:r>
              <a:rPr lang="zh-CN" altLang="en-US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的数据压缩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矩形 17"/>
          <p:cNvSpPr>
            <a:spLocks noChangeArrowheads="1"/>
          </p:cNvSpPr>
          <p:nvPr/>
        </p:nvSpPr>
        <p:spPr bwMode="auto">
          <a:xfrm>
            <a:off x="3072031" y="1825869"/>
            <a:ext cx="2020389" cy="377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01" tIns="45700" rIns="91401" bIns="4570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Lzss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滑动窗口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9"/>
          <p:cNvSpPr>
            <a:spLocks noChangeArrowheads="1"/>
          </p:cNvSpPr>
          <p:nvPr/>
        </p:nvSpPr>
        <p:spPr bwMode="auto">
          <a:xfrm>
            <a:off x="7023084" y="5462071"/>
            <a:ext cx="2018802" cy="377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01" tIns="45700" rIns="91401" bIns="45700">
            <a:spAutoFit/>
          </a:bodyPr>
          <a:lstStyle/>
          <a:p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哈夫曼算法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37"/>
          <p:cNvSpPr txBox="1"/>
          <p:nvPr/>
        </p:nvSpPr>
        <p:spPr>
          <a:xfrm>
            <a:off x="720671" y="458861"/>
            <a:ext cx="2447625" cy="41910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lvl="0" algn="dist"/>
            <a:r>
              <a:rPr lang="zh-CN" altLang="zh-CN" sz="21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压缩软件实现</a:t>
            </a:r>
            <a:endParaRPr lang="zh-CN" altLang="zh-CN" sz="21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8558" y="4022367"/>
            <a:ext cx="877777" cy="877777"/>
          </a:xfrm>
          <a:prstGeom prst="rect">
            <a:avLst/>
          </a:prstGeom>
        </p:spPr>
      </p:pic>
      <p:pic>
        <p:nvPicPr>
          <p:cNvPr id="7" name="图片 6" descr="窗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515" y="2809393"/>
            <a:ext cx="689863" cy="689863"/>
          </a:xfrm>
          <a:prstGeom prst="rect">
            <a:avLst/>
          </a:prstGeom>
        </p:spPr>
      </p:pic>
      <p:sp>
        <p:nvSpPr>
          <p:cNvPr id="17" name="矩形 17"/>
          <p:cNvSpPr>
            <a:spLocks noChangeArrowheads="1"/>
          </p:cNvSpPr>
          <p:nvPr/>
        </p:nvSpPr>
        <p:spPr bwMode="auto">
          <a:xfrm>
            <a:off x="1238179" y="3464551"/>
            <a:ext cx="3114964" cy="459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Naive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的数据压缩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 descr="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861" y="4241599"/>
            <a:ext cx="1220592" cy="12205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37"/>
          <p:cNvSpPr txBox="1"/>
          <p:nvPr/>
        </p:nvSpPr>
        <p:spPr>
          <a:xfrm>
            <a:off x="624151" y="437906"/>
            <a:ext cx="2447625" cy="41910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lvl="0" algn="dist"/>
            <a:r>
              <a:rPr lang="zh-CN" altLang="zh-CN" sz="21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压缩软件实现</a:t>
            </a:r>
            <a:endParaRPr lang="zh-CN" altLang="zh-CN" sz="2135" b="0" kern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443869" y="1909608"/>
            <a:ext cx="2037424" cy="1839353"/>
            <a:chOff x="1704" y="2256"/>
            <a:chExt cx="2407" cy="2173"/>
          </a:xfrm>
        </p:grpSpPr>
        <p:pic>
          <p:nvPicPr>
            <p:cNvPr id="35" name="图片 34" descr="蛙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86" y="2256"/>
              <a:ext cx="1442" cy="1442"/>
            </a:xfrm>
            <a:prstGeom prst="rect">
              <a:avLst/>
            </a:prstGeom>
          </p:spPr>
        </p:pic>
        <p:sp>
          <p:nvSpPr>
            <p:cNvPr id="36" name="矩形 17"/>
            <p:cNvSpPr>
              <a:spLocks noChangeArrowheads="1"/>
            </p:cNvSpPr>
            <p:nvPr/>
          </p:nvSpPr>
          <p:spPr bwMode="auto">
            <a:xfrm>
              <a:off x="1704" y="3887"/>
              <a:ext cx="2407" cy="5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01" tIns="45700" rIns="91401" bIns="45700">
              <a:spAutoFit/>
            </a:bodyPr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MainUI.exe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37" name="图片 36" descr="文件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329" y="1799569"/>
            <a:ext cx="1006438" cy="1006438"/>
          </a:xfrm>
          <a:prstGeom prst="rect">
            <a:avLst/>
          </a:prstGeom>
        </p:spPr>
      </p:pic>
      <p:pic>
        <p:nvPicPr>
          <p:cNvPr id="38" name="图片 37" descr="文件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69" y="4459139"/>
            <a:ext cx="894706" cy="894706"/>
          </a:xfrm>
          <a:prstGeom prst="rect">
            <a:avLst/>
          </a:prstGeom>
        </p:spPr>
      </p:pic>
      <p:pic>
        <p:nvPicPr>
          <p:cNvPr id="40" name="图片 39" descr="文件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33" y="4459139"/>
            <a:ext cx="861694" cy="861694"/>
          </a:xfrm>
          <a:prstGeom prst="rect">
            <a:avLst/>
          </a:prstGeom>
        </p:spPr>
      </p:pic>
      <p:sp>
        <p:nvSpPr>
          <p:cNvPr id="43" name="矩形 17"/>
          <p:cNvSpPr>
            <a:spLocks noChangeArrowheads="1"/>
          </p:cNvSpPr>
          <p:nvPr/>
        </p:nvSpPr>
        <p:spPr bwMode="auto">
          <a:xfrm>
            <a:off x="719301" y="5353845"/>
            <a:ext cx="1682758" cy="25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p>
            <a:pPr algn="ctr"/>
            <a:r>
              <a:rPr lang="zh-CN" altLang="en-US" sz="1065" b="1" dirty="0">
                <a:solidFill>
                  <a:srgbClr val="1AFA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信息论</a:t>
            </a:r>
            <a:r>
              <a:rPr lang="en-US" altLang="zh-CN" sz="1065" b="1" dirty="0">
                <a:solidFill>
                  <a:srgbClr val="1AFA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.huffman</a:t>
            </a:r>
            <a:endParaRPr lang="en-US" altLang="zh-CN" sz="1065" b="1" dirty="0">
              <a:solidFill>
                <a:srgbClr val="1AFA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矩形 17"/>
          <p:cNvSpPr>
            <a:spLocks noChangeArrowheads="1"/>
          </p:cNvSpPr>
          <p:nvPr/>
        </p:nvSpPr>
        <p:spPr bwMode="auto">
          <a:xfrm>
            <a:off x="2614520" y="5353845"/>
            <a:ext cx="1682758" cy="25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p>
            <a:pPr algn="ctr"/>
            <a:r>
              <a:rPr lang="zh-CN" altLang="en-US" sz="1065" b="1" dirty="0">
                <a:solidFill>
                  <a:srgbClr val="1297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信息论</a:t>
            </a:r>
            <a:r>
              <a:rPr lang="en-US" altLang="zh-CN" sz="1065" b="1" dirty="0">
                <a:solidFill>
                  <a:srgbClr val="1297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.lzss</a:t>
            </a:r>
            <a:endParaRPr lang="en-US" altLang="zh-CN" sz="1065" b="1" dirty="0">
              <a:solidFill>
                <a:srgbClr val="1297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矩形 17"/>
          <p:cNvSpPr>
            <a:spLocks noChangeArrowheads="1"/>
          </p:cNvSpPr>
          <p:nvPr/>
        </p:nvSpPr>
        <p:spPr bwMode="auto">
          <a:xfrm>
            <a:off x="4101746" y="2806007"/>
            <a:ext cx="1682758" cy="25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p>
            <a:pPr algn="ctr"/>
            <a:r>
              <a:rPr lang="zh-CN" altLang="en-US" sz="106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信息论</a:t>
            </a:r>
            <a:r>
              <a:rPr lang="en-US" altLang="zh-CN" sz="1065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.txt</a:t>
            </a:r>
            <a:endParaRPr lang="en-US" altLang="zh-CN" sz="1065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7" name="上箭头 46"/>
          <p:cNvSpPr/>
          <p:nvPr/>
        </p:nvSpPr>
        <p:spPr>
          <a:xfrm rot="15360000">
            <a:off x="3770781" y="2292207"/>
            <a:ext cx="288642" cy="819371"/>
          </a:xfrm>
          <a:prstGeom prst="upArrow">
            <a:avLst>
              <a:gd name="adj1" fmla="val 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8" name="上箭头 47"/>
          <p:cNvSpPr/>
          <p:nvPr/>
        </p:nvSpPr>
        <p:spPr>
          <a:xfrm rot="13860000">
            <a:off x="1790916" y="3726953"/>
            <a:ext cx="288642" cy="722028"/>
          </a:xfrm>
          <a:prstGeom prst="upArrow">
            <a:avLst>
              <a:gd name="adj1" fmla="val 0"/>
              <a:gd name="adj2" fmla="val 50000"/>
            </a:avLst>
          </a:prstGeom>
          <a:solidFill>
            <a:srgbClr val="1AFA29"/>
          </a:solidFill>
          <a:ln>
            <a:solidFill>
              <a:srgbClr val="1AFA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9" name="上箭头 48"/>
          <p:cNvSpPr/>
          <p:nvPr/>
        </p:nvSpPr>
        <p:spPr>
          <a:xfrm rot="7920000">
            <a:off x="2731331" y="3776048"/>
            <a:ext cx="288642" cy="689863"/>
          </a:xfrm>
          <a:prstGeom prst="upArrow">
            <a:avLst>
              <a:gd name="adj1" fmla="val 0"/>
              <a:gd name="adj2" fmla="val 50000"/>
            </a:avLst>
          </a:prstGeom>
          <a:solidFill>
            <a:srgbClr val="1297DD"/>
          </a:solidFill>
          <a:ln>
            <a:solidFill>
              <a:srgbClr val="1297D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283" y="2027266"/>
            <a:ext cx="4932309" cy="2281203"/>
          </a:xfrm>
          <a:prstGeom prst="rect">
            <a:avLst/>
          </a:prstGeom>
        </p:spPr>
      </p:pic>
      <p:sp>
        <p:nvSpPr>
          <p:cNvPr id="52" name="TextBox 16"/>
          <p:cNvSpPr>
            <a:spLocks noChangeArrowheads="1"/>
          </p:cNvSpPr>
          <p:nvPr/>
        </p:nvSpPr>
        <p:spPr bwMode="auto">
          <a:xfrm>
            <a:off x="5957181" y="4594572"/>
            <a:ext cx="5074514" cy="1017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这里展示我们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Naive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的数据压缩的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UI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界面，用户可以点击</a:t>
            </a:r>
            <a:r>
              <a:rPr lang="zh-CN" altLang="en-US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添加文件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选择希望压缩的文件，在单选框中选择</a:t>
            </a:r>
            <a:r>
              <a:rPr lang="en-US" altLang="zh-CN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Huffman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或者</a:t>
            </a:r>
            <a:r>
              <a:rPr lang="en-US" altLang="zh-CN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Lzss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决定压缩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/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解压文件的方式，点击</a:t>
            </a:r>
            <a:r>
              <a:rPr lang="zh-CN" altLang="en-US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压缩文件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或者</a:t>
            </a:r>
            <a:r>
              <a:rPr lang="zh-CN" altLang="en-US" sz="1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解压文件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实施相应操作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915038" y="121636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主界面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37"/>
          <p:cNvSpPr txBox="1"/>
          <p:nvPr/>
        </p:nvSpPr>
        <p:spPr>
          <a:xfrm>
            <a:off x="646376" y="502676"/>
            <a:ext cx="2447625" cy="41910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lvl="0" algn="dist"/>
            <a:r>
              <a:rPr lang="zh-CN" altLang="zh-CN" sz="21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压缩软件实现</a:t>
            </a:r>
            <a:endParaRPr lang="zh-CN" altLang="zh-CN" sz="2135" b="0" kern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312693" y="728800"/>
            <a:ext cx="4548863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“Naive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的数据压缩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使用示例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20200527_19563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13181" y="1416124"/>
            <a:ext cx="7566485" cy="4239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21568" y="5777920"/>
            <a:ext cx="4548863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演示视频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37"/>
          <p:cNvSpPr txBox="1"/>
          <p:nvPr/>
        </p:nvSpPr>
        <p:spPr>
          <a:xfrm>
            <a:off x="657171" y="459496"/>
            <a:ext cx="2447625" cy="41910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lvl="0" algn="dist"/>
            <a:r>
              <a:rPr lang="zh-CN" altLang="zh-CN" sz="21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压缩软件实现</a:t>
            </a:r>
            <a:endParaRPr lang="zh-CN" altLang="zh-CN" sz="2135" b="0" kern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002911" y="1279844"/>
            <a:ext cx="20116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Huffman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算法功能实现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HuffmanTre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7045" y="1765711"/>
            <a:ext cx="2587621" cy="4077387"/>
          </a:xfrm>
          <a:prstGeom prst="rect">
            <a:avLst/>
          </a:prstGeom>
        </p:spPr>
      </p:pic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850502" y="1765711"/>
            <a:ext cx="3980044" cy="34893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e4bf a1e6 81af e8ae ba2d e5b0 8fe7 bb84</a:t>
            </a:r>
            <a:endParaRPr lang="zh-CN" altLang="en-US" sz="133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e4bd 9ce4 b89a 2e70 6466 0a01 0002 2500</a:t>
            </a:r>
            <a:endParaRPr lang="zh-CN" altLang="en-US" sz="1335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fd50 0192 4401 1046 013a 2d01 0c31 0262</a:t>
            </a:r>
            <a:endParaRPr lang="zh-CN" altLang="en-US" sz="1335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2e01 2233 01c8 0a03 0cc4 00ed e501 14f2</a:t>
            </a:r>
            <a:endParaRPr lang="zh-CN" altLang="en-US" sz="133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00ff eb01 23a7 00fa f301 04a0 00f8 d001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08c6 00f7 3401 a820 0b9a 3008 b96f 0299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6202 046a 01df 3c01 bf2f 03e4 4c01 1665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0311 6e02 6b67 019e 7402 7168 012d 3501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b252 0206 6901 606c 0197 7201 9661 0177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6301 8564 01ce 3e01 ee73 014f 6d01 8578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0126 0101 1fa5 00ee 5601 174d 0112 6b01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TextBox 16"/>
          <p:cNvSpPr>
            <a:spLocks noChangeArrowheads="1"/>
          </p:cNvSpPr>
          <p:nvPr/>
        </p:nvSpPr>
        <p:spPr bwMode="auto">
          <a:xfrm>
            <a:off x="4947146" y="1676623"/>
            <a:ext cx="2823466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01" tIns="45700" rIns="91401" bIns="45700">
            <a:spAutoFit/>
          </a:bodyPr>
          <a:p>
            <a:pPr>
              <a:lnSpc>
                <a:spcPct val="150000"/>
              </a:lnSpc>
            </a:pPr>
            <a:r>
              <a:rPr lang="en-US" altLang="zh-CN" sz="133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Title: “</a:t>
            </a:r>
            <a:r>
              <a:rPr lang="zh-CN" altLang="en-US" sz="133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信息论</a:t>
            </a:r>
            <a:r>
              <a:rPr lang="en-US" altLang="zh-CN" sz="133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.txt”</a:t>
            </a:r>
            <a:endParaRPr lang="en-US" altLang="zh-CN" sz="133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TextBox 16"/>
          <p:cNvSpPr>
            <a:spLocks noChangeArrowheads="1"/>
          </p:cNvSpPr>
          <p:nvPr/>
        </p:nvSpPr>
        <p:spPr bwMode="auto">
          <a:xfrm>
            <a:off x="4947357" y="2139845"/>
            <a:ext cx="1992561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p>
            <a:pPr>
              <a:lnSpc>
                <a:spcPct val="150000"/>
              </a:lnSpc>
            </a:pPr>
            <a:r>
              <a:rPr lang="en-US" altLang="zh-CN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Leaf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en-US" altLang="zh-CN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{“A”: 27, </a:t>
            </a:r>
            <a:endParaRPr lang="en-US" altLang="zh-CN" sz="1335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“B”: 36,“C”: 58}</a:t>
            </a:r>
            <a:endParaRPr lang="en-US" altLang="zh-CN" sz="1335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" name="TextBox 16"/>
          <p:cNvSpPr>
            <a:spLocks noChangeArrowheads="1"/>
          </p:cNvSpPr>
          <p:nvPr/>
        </p:nvSpPr>
        <p:spPr bwMode="auto">
          <a:xfrm>
            <a:off x="4899955" y="3074950"/>
            <a:ext cx="2392089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p>
            <a:pPr>
              <a:lnSpc>
                <a:spcPct val="150000"/>
              </a:lnSpc>
            </a:pPr>
            <a:r>
              <a:rPr lang="en-US" altLang="zh-CN" sz="1335" b="1" dirty="0">
                <a:solidFill>
                  <a:srgbClr val="1297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Content</a:t>
            </a:r>
            <a:r>
              <a:rPr lang="zh-CN" altLang="en-US" sz="1335" b="1" dirty="0">
                <a:solidFill>
                  <a:srgbClr val="1297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en-US" altLang="zh-CN" sz="1335" b="1" dirty="0">
                <a:solidFill>
                  <a:srgbClr val="1297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“AABBBBCACBAA....”</a:t>
            </a:r>
            <a:endParaRPr lang="en-US" altLang="zh-CN" sz="1335" b="1" dirty="0">
              <a:solidFill>
                <a:srgbClr val="1297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TextBox 16"/>
          <p:cNvSpPr>
            <a:spLocks noChangeArrowheads="1"/>
          </p:cNvSpPr>
          <p:nvPr/>
        </p:nvSpPr>
        <p:spPr bwMode="auto">
          <a:xfrm>
            <a:off x="1579938" y="1279635"/>
            <a:ext cx="2823466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01" tIns="45700" rIns="91401" bIns="45700">
            <a:spAutoFit/>
          </a:bodyPr>
          <a:p>
            <a:pPr>
              <a:lnSpc>
                <a:spcPct val="150000"/>
              </a:lnSpc>
            </a:pPr>
            <a:r>
              <a:rPr lang="zh-CN" altLang="en-US" sz="133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信息论</a:t>
            </a:r>
            <a:r>
              <a:rPr lang="en-US" altLang="zh-CN" sz="133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.huffman</a:t>
            </a:r>
            <a:r>
              <a:rPr lang="zh-CN" altLang="en-US" sz="133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文件</a:t>
            </a:r>
            <a:r>
              <a:rPr lang="en-US" altLang="zh-CN" sz="133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(bin)</a:t>
            </a:r>
            <a:endParaRPr lang="en-US" altLang="zh-CN" sz="133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5607806" y="4308766"/>
            <a:ext cx="314036" cy="6720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4947580" y="5133853"/>
            <a:ext cx="1635356" cy="297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335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二进制码</a:t>
            </a:r>
            <a:endParaRPr lang="zh-CN" altLang="en-US" sz="1335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 autoUpdateAnimBg="0"/>
      <p:bldP spid="5" grpId="0" bldLvl="0" autoUpdateAnimBg="0"/>
      <p:bldP spid="6" grpId="0" bldLvl="0" autoUpdateAnimBg="0"/>
      <p:bldP spid="7" grpId="0" bldLvl="0" autoUpdateAnimBg="0"/>
      <p:bldP spid="8" grpId="0" bldLvl="0" autoUpdateAnimBg="0"/>
      <p:bldP spid="9" grpId="0" bldLvl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37"/>
          <p:cNvSpPr txBox="1"/>
          <p:nvPr/>
        </p:nvSpPr>
        <p:spPr>
          <a:xfrm>
            <a:off x="699716" y="480451"/>
            <a:ext cx="2447625" cy="41910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lvl="0" algn="dist"/>
            <a:r>
              <a:rPr lang="zh-CN" altLang="zh-CN" sz="21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压缩软件实现</a:t>
            </a:r>
            <a:endParaRPr lang="zh-CN" altLang="zh-CN" sz="2135" b="0" kern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22656" y="1295080"/>
            <a:ext cx="3385831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Lzss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算法功能实现</a:t>
            </a:r>
            <a:endParaRPr lang="zh-CN" altLang="en-US" sz="2400"/>
          </a:p>
        </p:txBody>
      </p:sp>
      <p:pic>
        <p:nvPicPr>
          <p:cNvPr id="11" name="图片 10" descr="1R1R4L77J7SG_$WFWWQF}(F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2870" y="2215180"/>
            <a:ext cx="5397014" cy="3063330"/>
          </a:xfrm>
          <a:prstGeom prst="rect">
            <a:avLst/>
          </a:prstGeom>
        </p:spPr>
      </p:pic>
      <p:sp>
        <p:nvSpPr>
          <p:cNvPr id="12" name="TextBox 16"/>
          <p:cNvSpPr>
            <a:spLocks noChangeArrowheads="1"/>
          </p:cNvSpPr>
          <p:nvPr/>
        </p:nvSpPr>
        <p:spPr bwMode="auto">
          <a:xfrm>
            <a:off x="850502" y="1765711"/>
            <a:ext cx="3980044" cy="34893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e4bf a1e6 81af e8ae ba2d e5b0 8fe7 bb84</a:t>
            </a:r>
            <a:endParaRPr lang="zh-CN" altLang="en-US" sz="133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e4bd 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9ce4 b89a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2e70 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6466 0a01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0002 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2500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fd50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0192 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4401 1046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013a 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2d01 0c31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0262</a:t>
            </a:r>
            <a:endParaRPr lang="zh-CN" altLang="en-US" sz="1335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2e01 2233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01c8 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0a03 0cc4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00ed 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e501 14f2</a:t>
            </a:r>
            <a:endParaRPr lang="zh-CN" altLang="en-US" sz="133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00ff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eb01 23a7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00fa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f301 04a0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00f8 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d001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08c6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00f7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3401 a820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0b9a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3008 b96f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0299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6202 046a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01df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3c01 bf2f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03e4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4c01 1665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0311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6e02 6b67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019e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7402 7168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012d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3501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b252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0206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6901 606c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0197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7201 9661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0177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6301 8564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01ce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3e01 ee73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014f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6d01 8578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0126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0101 1fa5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00ee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5601 174d </a:t>
            </a:r>
            <a:r>
              <a:rPr lang="zh-CN" altLang="en-US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0112</a:t>
            </a:r>
            <a:r>
              <a:rPr lang="zh-CN" altLang="en-US" sz="13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6b01</a:t>
            </a:r>
            <a:endParaRPr lang="zh-CN" altLang="en-US" sz="1335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" name="TextBox 16"/>
          <p:cNvSpPr>
            <a:spLocks noChangeArrowheads="1"/>
          </p:cNvSpPr>
          <p:nvPr/>
        </p:nvSpPr>
        <p:spPr bwMode="auto">
          <a:xfrm>
            <a:off x="1579938" y="1279635"/>
            <a:ext cx="2823466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01" tIns="45700" rIns="91401" bIns="45700">
            <a:spAutoFit/>
          </a:bodyPr>
          <a:p>
            <a:pPr>
              <a:lnSpc>
                <a:spcPct val="150000"/>
              </a:lnSpc>
            </a:pPr>
            <a:r>
              <a:rPr lang="zh-CN" altLang="en-US" sz="133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信息论</a:t>
            </a:r>
            <a:r>
              <a:rPr lang="en-US" altLang="zh-CN" sz="133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.lzss</a:t>
            </a:r>
            <a:r>
              <a:rPr lang="zh-CN" altLang="en-US" sz="133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文件</a:t>
            </a:r>
            <a:r>
              <a:rPr lang="en-US" altLang="zh-CN" sz="133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(bin)</a:t>
            </a:r>
            <a:endParaRPr lang="en-US" altLang="zh-CN" sz="133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" name="TextBox 16"/>
          <p:cNvSpPr>
            <a:spLocks noChangeArrowheads="1"/>
          </p:cNvSpPr>
          <p:nvPr/>
        </p:nvSpPr>
        <p:spPr bwMode="auto">
          <a:xfrm>
            <a:off x="4947146" y="1676623"/>
            <a:ext cx="2823466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01" tIns="45700" rIns="91401" bIns="45700">
            <a:spAutoFit/>
          </a:bodyPr>
          <a:p>
            <a:pPr>
              <a:lnSpc>
                <a:spcPct val="150000"/>
              </a:lnSpc>
            </a:pPr>
            <a:r>
              <a:rPr lang="en-US" altLang="zh-CN" sz="133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Title: “</a:t>
            </a:r>
            <a:r>
              <a:rPr lang="zh-CN" altLang="en-US" sz="133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信息论</a:t>
            </a:r>
            <a:r>
              <a:rPr lang="en-US" altLang="zh-CN" sz="133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.txt”</a:t>
            </a:r>
            <a:endParaRPr lang="en-US" altLang="zh-CN" sz="133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" name="TextBox 16"/>
          <p:cNvSpPr>
            <a:spLocks noChangeArrowheads="1"/>
          </p:cNvSpPr>
          <p:nvPr/>
        </p:nvSpPr>
        <p:spPr bwMode="auto">
          <a:xfrm>
            <a:off x="4947357" y="2139845"/>
            <a:ext cx="1992561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p>
            <a:pPr>
              <a:lnSpc>
                <a:spcPct val="150000"/>
              </a:lnSpc>
            </a:pPr>
            <a:r>
              <a:rPr lang="en-US" altLang="zh-CN" sz="1335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sign: 0010...</a:t>
            </a:r>
            <a:endParaRPr lang="en-US" altLang="zh-CN" sz="1335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6" name="TextBox 16"/>
          <p:cNvSpPr>
            <a:spLocks noChangeArrowheads="1"/>
          </p:cNvSpPr>
          <p:nvPr/>
        </p:nvSpPr>
        <p:spPr bwMode="auto">
          <a:xfrm>
            <a:off x="4899955" y="2714590"/>
            <a:ext cx="1262915" cy="1017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01" tIns="45700" rIns="91401" bIns="45700">
            <a:spAutoFit/>
          </a:bodyPr>
          <a:p>
            <a:pPr>
              <a:lnSpc>
                <a:spcPct val="150000"/>
              </a:lnSpc>
            </a:pPr>
            <a:r>
              <a:rPr lang="en-US" altLang="zh-CN" sz="1335" b="1" dirty="0">
                <a:solidFill>
                  <a:srgbClr val="1297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Content</a:t>
            </a:r>
            <a:r>
              <a:rPr lang="zh-CN" altLang="en-US" sz="1335" b="1" dirty="0">
                <a:solidFill>
                  <a:srgbClr val="1297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en-US" altLang="zh-CN" sz="1335" b="1" dirty="0">
                <a:solidFill>
                  <a:srgbClr val="1297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“ABABCBABABCAD...”</a:t>
            </a:r>
            <a:endParaRPr lang="en-US" altLang="zh-CN" sz="1335" b="1" dirty="0">
              <a:solidFill>
                <a:srgbClr val="1297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5373972" y="4205926"/>
            <a:ext cx="314036" cy="6720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8" name="文本框 17"/>
          <p:cNvSpPr txBox="1"/>
          <p:nvPr/>
        </p:nvSpPr>
        <p:spPr>
          <a:xfrm>
            <a:off x="4713735" y="4980835"/>
            <a:ext cx="1635356" cy="297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335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二进制码</a:t>
            </a:r>
            <a:endParaRPr lang="zh-CN" altLang="en-US" sz="1335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 autoUpdateAnimBg="0"/>
      <p:bldP spid="13" grpId="0" bldLvl="0" autoUpdateAnimBg="0"/>
      <p:bldP spid="14" grpId="0" bldLvl="0" autoUpdateAnimBg="0"/>
      <p:bldP spid="15" grpId="0" bldLvl="0" autoUpdateAnimBg="0"/>
      <p:bldP spid="16" grpId="0" bldLvl="0" autoUpdateAnimBg="0"/>
      <p:bldP spid="17" grpId="0" bldLvl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" y="0"/>
            <a:ext cx="12188990" cy="685842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32769" y="357629"/>
            <a:ext cx="11422449" cy="6191159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05" y="3141251"/>
            <a:ext cx="2446990" cy="623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36293" y="1966765"/>
            <a:ext cx="1194435" cy="500380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 altLang="zh-CN" sz="26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zh-CN" altLang="en-US" sz="266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359557" y="2901284"/>
            <a:ext cx="1091565" cy="459105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984287" y="3862122"/>
            <a:ext cx="1091565" cy="459105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 altLang="zh-CN" sz="2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endParaRPr lang="zh-CN" altLang="en-US" sz="2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5229442" y="1941414"/>
            <a:ext cx="3887472" cy="383948"/>
            <a:chOff x="5349226" y="1997656"/>
            <a:chExt cx="4272984" cy="684199"/>
          </a:xfrm>
          <a:solidFill>
            <a:schemeClr val="accent1"/>
          </a:solidFill>
        </p:grpSpPr>
        <p:sp>
          <p:nvSpPr>
            <p:cNvPr id="94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18236" y="1997656"/>
              <a:ext cx="1767264" cy="674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重点工作概述</a:t>
              </a:r>
              <a:endParaRPr lang="zh-CN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5249968" y="2853290"/>
            <a:ext cx="3887981" cy="378460"/>
            <a:chOff x="2569789" y="3646464"/>
            <a:chExt cx="4272984" cy="674420"/>
          </a:xfrm>
          <a:solidFill>
            <a:schemeClr val="accent2"/>
          </a:solidFill>
        </p:grpSpPr>
        <p:sp>
          <p:nvSpPr>
            <p:cNvPr id="97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18321" y="3646464"/>
              <a:ext cx="1767032" cy="674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压缩算法分析</a:t>
              </a:r>
              <a:endParaRPr lang="zh-CN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5181448" y="3786485"/>
            <a:ext cx="3887472" cy="403161"/>
            <a:chOff x="5349226" y="5317911"/>
            <a:chExt cx="4272984" cy="718438"/>
          </a:xfrm>
          <a:solidFill>
            <a:schemeClr val="accent3"/>
          </a:solidFill>
        </p:grpSpPr>
        <p:sp>
          <p:nvSpPr>
            <p:cNvPr id="100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670989" y="5317911"/>
              <a:ext cx="1767264" cy="674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压缩软件实现</a:t>
              </a:r>
              <a:endParaRPr lang="zh-CN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455544" y="4869986"/>
            <a:ext cx="1091565" cy="459105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  <a:endParaRPr lang="zh-CN" altLang="en-US" sz="2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5327595" y="4821024"/>
            <a:ext cx="3887981" cy="412242"/>
            <a:chOff x="2569789" y="3646467"/>
            <a:chExt cx="4272984" cy="734619"/>
          </a:xfrm>
          <a:solidFill>
            <a:schemeClr val="accent4"/>
          </a:solidFill>
        </p:grpSpPr>
        <p:sp>
          <p:nvSpPr>
            <p:cNvPr id="51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30760" y="3706667"/>
              <a:ext cx="1506025" cy="674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结果与思考</a:t>
              </a:r>
              <a:endParaRPr lang="zh-CN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32769" y="3149765"/>
            <a:ext cx="1775759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2054166" y="1765409"/>
            <a:ext cx="8443415" cy="381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741" tIns="48370" rIns="96741" bIns="48370" anchor="ctr"/>
          <a:lstStyle/>
          <a:p>
            <a:pPr algn="ctr"/>
            <a:endParaRPr lang="zh-CN" altLang="zh-CN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文本框 37"/>
          <p:cNvSpPr txBox="1"/>
          <p:nvPr/>
        </p:nvSpPr>
        <p:spPr>
          <a:xfrm>
            <a:off x="644471" y="491881"/>
            <a:ext cx="2447625" cy="41910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lvl="0" algn="dist"/>
            <a:r>
              <a:rPr lang="zh-CN" altLang="zh-CN" sz="21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压缩软件实现</a:t>
            </a:r>
            <a:endParaRPr lang="zh-CN" altLang="zh-CN" sz="2135" b="0" kern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760015" y="728800"/>
            <a:ext cx="17068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压缩结果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展示与分析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14282" y="1877101"/>
          <a:ext cx="6078220" cy="3253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3855"/>
                <a:gridCol w="806450"/>
                <a:gridCol w="979170"/>
                <a:gridCol w="1413510"/>
                <a:gridCol w="1245235"/>
              </a:tblGrid>
              <a:tr h="7594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文件名</a:t>
                      </a:r>
                      <a:endParaRPr lang="zh-CN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类型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原文件大小</a:t>
                      </a:r>
                      <a:r>
                        <a:rPr lang="en-US" altLang="zh-CN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(KB)</a:t>
                      </a:r>
                      <a:endParaRPr lang="en-US" altLang="zh-CN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Huffman</a:t>
                      </a:r>
                      <a:r>
                        <a:rPr lang="zh-CN" altLang="en-US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压缩后大小（</a:t>
                      </a:r>
                      <a:r>
                        <a:rPr lang="en-US" altLang="zh-CN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KB</a:t>
                      </a:r>
                      <a:r>
                        <a:rPr lang="zh-CN" altLang="en-US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Lzss</a:t>
                      </a:r>
                      <a:r>
                        <a:rPr lang="zh-CN" altLang="en-US" sz="1600" kern="100">
                          <a:effectLst/>
                        </a:rPr>
                        <a:t>压缩后大小</a:t>
                      </a:r>
                      <a:r>
                        <a:rPr lang="en-US" altLang="zh-CN" sz="1600" kern="100">
                          <a:effectLst/>
                        </a:rPr>
                        <a:t>(KB)</a:t>
                      </a:r>
                      <a:endParaRPr lang="zh-CN" altLang="en-US" sz="16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</a:tr>
              <a:tr h="76009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刘慈欣01.三体I：地球往事</a:t>
                      </a:r>
                      <a:endParaRPr lang="en-US" sz="1600" kern="100">
                        <a:effectLst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TXT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384</a:t>
                      </a:r>
                      <a:endParaRPr lang="en-US" alt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298</a:t>
                      </a:r>
                      <a:endParaRPr lang="en-US" sz="14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274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</a:tr>
              <a:tr h="50609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信息论-小组作业.pdf</a:t>
                      </a:r>
                      <a:endParaRPr lang="en-US" sz="1600" kern="100">
                        <a:effectLst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</a:rPr>
                        <a:t>PDF</a:t>
                      </a:r>
                      <a:endParaRPr lang="en-US" sz="1600" b="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78</a:t>
                      </a:r>
                      <a:endParaRPr lang="en-US" alt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77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76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</a:tr>
              <a:tr h="40957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MergeSort</a:t>
                      </a:r>
                      <a:endParaRPr lang="en-US" sz="1600" kern="100">
                        <a:effectLst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EXE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1934</a:t>
                      </a:r>
                      <a:endParaRPr lang="en-US" alt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1353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643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</a:tr>
              <a:tr h="40894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frog</a:t>
                      </a:r>
                      <a:endParaRPr lang="en-US" sz="1600" kern="100">
                        <a:effectLst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PNG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59</a:t>
                      </a:r>
                      <a:endParaRPr lang="en-US" alt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60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66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</a:tr>
              <a:tr h="40957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frog2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BMP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kern="10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354</a:t>
                      </a:r>
                      <a:endParaRPr lang="en-US" alt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132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93</a:t>
                      </a:r>
                      <a:endParaRPr lang="en-US" sz="14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91417" marR="91417" marT="0" marB="0" anchor="ctr" anchorCtr="1"/>
                </a:tc>
              </a:tr>
            </a:tbl>
          </a:graphicData>
        </a:graphic>
      </p:graphicFrame>
      <p:sp>
        <p:nvSpPr>
          <p:cNvPr id="11" name="TextBox 16"/>
          <p:cNvSpPr>
            <a:spLocks noChangeArrowheads="1"/>
          </p:cNvSpPr>
          <p:nvPr/>
        </p:nvSpPr>
        <p:spPr bwMode="auto">
          <a:xfrm>
            <a:off x="8130674" y="1964419"/>
            <a:ext cx="2823466" cy="31807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01" tIns="45700" rIns="91401" bIns="45700">
            <a:spAutoFit/>
          </a:bodyPr>
          <a:p>
            <a:pPr>
              <a:lnSpc>
                <a:spcPct val="150000"/>
              </a:lnSpc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使用我们自己制作的压缩软件对测试文件进行压缩，展示文件大小结果如右表所示。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可以看到，我们的压缩软件对于很多不同类型的文件都起到了一定的压缩作用，而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PDF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PNG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这几种类型效果不明显的原因，是因为这些文件本来压缩率就很高，我们加入的头文件和其他附加信息反而可能起到反作用。</a:t>
            </a:r>
            <a:endParaRPr lang="en-US" altLang="zh-CN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1" y="-1"/>
            <a:ext cx="12188238" cy="6858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48941" y="645550"/>
            <a:ext cx="10893848" cy="55669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72124" y="2661152"/>
            <a:ext cx="1102425" cy="46150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4224369" y="3170664"/>
            <a:ext cx="3551299" cy="479905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15687" y="2081163"/>
              <a:ext cx="2313607" cy="530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8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结果与思考</a:t>
              </a:r>
              <a:endParaRPr lang="zh-CN" altLang="zh-CN" sz="1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4416332" y="3802282"/>
            <a:ext cx="1823640" cy="2974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思考与探索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6287962" y="3802282"/>
            <a:ext cx="1823640" cy="2974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结果与结论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5665" y="815340"/>
            <a:ext cx="3154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论文对应：思考与探索、结论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700053" y="502657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结果与思考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0993" y="1018168"/>
            <a:ext cx="40233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二次压缩效率探究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404384" y="2056508"/>
          <a:ext cx="4005014" cy="35472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0175"/>
                <a:gridCol w="712270"/>
                <a:gridCol w="1247140"/>
                <a:gridCol w="1255429"/>
              </a:tblGrid>
              <a:tr h="3941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原始</a:t>
                      </a:r>
                      <a:r>
                        <a:rPr lang="en-US" sz="1200" kern="100">
                          <a:effectLst/>
                        </a:rPr>
                        <a:t>(KB)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类型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次压缩大小</a:t>
                      </a:r>
                      <a:r>
                        <a:rPr lang="en-US" sz="1200" kern="100">
                          <a:effectLst/>
                        </a:rPr>
                        <a:t>(KB)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r>
                        <a:rPr lang="zh-CN" sz="1200" kern="100">
                          <a:effectLst/>
                        </a:rPr>
                        <a:t>次压缩大小</a:t>
                      </a:r>
                      <a:r>
                        <a:rPr lang="en-US" sz="1200" kern="100">
                          <a:effectLst/>
                        </a:rPr>
                        <a:t>(KB)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</a:tr>
              <a:tr h="3941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18088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MP4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12062</a:t>
                      </a:r>
                      <a:endParaRPr lang="en-US" sz="105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12044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</a:tr>
              <a:tr h="3941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6039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PDF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4746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4744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</a:tr>
              <a:tr h="3941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3532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GIF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3500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3502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</a:tr>
              <a:tr h="3941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3103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PPTX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3076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3077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</a:tr>
              <a:tr h="3941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9745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MP4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4577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4567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</a:tr>
              <a:tr h="3941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1167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DOCX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1157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1157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</a:tr>
              <a:tr h="3941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3855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PDF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3566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3568</a:t>
                      </a:r>
                      <a:endParaRPr lang="en-US" sz="105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</a:tr>
              <a:tr h="3941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5590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JPG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5590</a:t>
                      </a:r>
                      <a:endParaRPr lang="en-US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5593</a:t>
                      </a:r>
                      <a:endParaRPr lang="en-US" sz="105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</a:tr>
            </a:tbl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096000" y="2056508"/>
          <a:ext cx="5194434" cy="3547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678463" y="491862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结果与思考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0993" y="1018168"/>
            <a:ext cx="40233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二次压缩效率探究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822315" y="2284567"/>
            <a:ext cx="8595360" cy="32008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defTabSz="1218565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对几乎所有文件而言，第二次压缩都是无效的，部分文件甚至“反膨胀”。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lvl="0" defTabSz="1218565"/>
            <a:r>
              <a:rPr lang="zh-CN" altLang="en-US" sz="2400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lvl="0" defTabSz="1218565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在对非常随机的文本进行压缩的时候，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LZ77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会把每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比特变成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9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比特，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huffman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的码表很可能大于原文件，游程编码的效率比这两种编码更低。由于经过一次压缩的文本中字符串比较随机，因此再使用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deflate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算法很可能把文件变得更大。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defTabSz="1218565"/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defTabSz="1218565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721643" y="502657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结果与思考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0993" y="1018168"/>
            <a:ext cx="40233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二次压缩效率探究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7">
                <a:extLst>
                  <a:ext uri="{FF2B5EF4-FFF2-40B4-BE49-F238E27FC236}">
                    <ele attr="{0C50E5DC-9E6D-429F-B413-4BEFF255AA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2315" y="2284567"/>
                <a:ext cx="8595360" cy="329320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defTabSz="1218804"/>
                <a:r>
                  <a:rPr lang="zh-CN" altLang="en-US" sz="2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  <a:ea typeface="微软雅黑" panose="020B0503020204020204" pitchFamily="34" charset="-122"/>
                  </a:rPr>
                  <a:t>从信息论的角度看，文本中的字符由有序到随机的过程，正是文本由可以压缩趋近压缩极限的过程。</a:t>
                </a:r>
                <a:endParaRPr lang="en-US" altLang="zh-CN" sz="2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  <a:ea typeface="微软雅黑" panose="020B0503020204020204" pitchFamily="34" charset="-122"/>
                </a:endParaRPr>
              </a:p>
              <a:p>
                <a:pPr defTabSz="1218804"/>
                <a:endParaRPr lang="en-US" sz="3200" b="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defTabSz="121880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</m:sup>
                      </m:sSup>
                      <m:r>
                        <a:rPr lang="en-US" sz="320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3200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𝐻</m:t>
                          </m:r>
                        </m:e>
                        <m:sub>
                          <m:r>
                            <a:rPr lang="en-US" sz="3200"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</m:sub>
                      </m:sSub>
                      <m:r>
                        <a:rPr lang="en-US" sz="320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sz="320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sz="320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32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  <a:p>
                <a:pPr defTabSz="1218804"/>
                <a:endParaRPr lang="en-US" altLang="zh-CN" sz="32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  <a:p>
                <a:pPr defTabSz="1218804"/>
                <a:r>
                  <a:rPr lang="zh-CN" altLang="en-US" sz="2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rPr>
                  <a:t>随着压缩的进行，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sz="2400" b="0" i="1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rPr>
                  <a:t>增大，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</m:oMath>
                </a14:m>
                <a:r>
                  <a:rPr lang="zh-CN" altLang="en-US" sz="2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rPr>
                  <a:t>减小，可继续压缩的空间就减小了</a:t>
                </a:r>
                <a:endParaRPr lang="en-US" altLang="zh-CN" sz="24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  <a:p>
                <a:pPr defTabSz="1218804"/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2315" y="2284567"/>
                <a:ext cx="8595360" cy="3293209"/>
              </a:xfrm>
              <a:prstGeom prst="rect">
                <a:avLst/>
              </a:prstGeom>
              <a:blipFill rotWithShape="1">
                <a:blip r:embed="rId1"/>
                <a:stretch>
                  <a:fillRect l="-1135" t="-1481" r="-7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721643" y="481067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结果与思考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84320" y="796553"/>
            <a:ext cx="40233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结果与结论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798320" y="1435921"/>
            <a:ext cx="8595360" cy="44012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defTabSz="1218565"/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哈夫曼编码是最优码，它的时间复杂度为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O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nlogn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lvl="0" defTabSz="1218565"/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lvl="0" defTabSz="1218565"/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香农系列的三种编码压缩效率较低，一般不被使用。相比之下，哈夫曼编码是更优的编码方式。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lvl="0" defTabSz="1218565"/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lvl="0" defTabSz="1218565"/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如果对同一个文件连续两次使用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LZ77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、哈夫曼编码或者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deflate         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算法，那么第二次的压缩效果微乎其微，甚至会让部分文件变 大。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lvl="0" defTabSz="1218565"/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</a:endParaRPr>
          </a:p>
          <a:p>
            <a:pPr lvl="0" defTabSz="1218565"/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4.LZ77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、哈夫曼编码、游程编码在压缩由随机字符组成的文件的时候效率是不理想的，因而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deflate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rPr>
              <a:t>算法也不能取得好的效果。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defTabSz="1218565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350" y="7747000"/>
            <a:ext cx="7167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谢谢程老师和两位助教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一学期以来对我们的帮助和指导！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7031 -0.713241 " pathEditMode="relative" ptsTypes="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3" grpId="0"/>
      <p:bldP spid="7" grpId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1" y="-1"/>
            <a:ext cx="12188238" cy="6858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3071" y="645550"/>
            <a:ext cx="10893848" cy="55669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8153" y="2517181"/>
            <a:ext cx="1102425" cy="46150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4080398" y="3026695"/>
            <a:ext cx="3551299" cy="479905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23023" y="2081163"/>
              <a:ext cx="1925388" cy="52730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zh-CN" sz="186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重点工作概述</a:t>
              </a:r>
              <a:endParaRPr lang="zh-CN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4272360" y="3658311"/>
            <a:ext cx="1823640" cy="2974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6143990" y="3658311"/>
            <a:ext cx="1823640" cy="2974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72701" y="809309"/>
            <a:ext cx="16052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论文对应：摘要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625123" y="534407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重点工作概述</a:t>
            </a:r>
            <a:endParaRPr lang="zh-CN" altLang="en-US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7"/>
          <p:cNvSpPr txBox="1">
            <a:spLocks noChangeArrowheads="1"/>
          </p:cNvSpPr>
          <p:nvPr/>
        </p:nvSpPr>
        <p:spPr bwMode="auto">
          <a:xfrm>
            <a:off x="1848859" y="2051629"/>
            <a:ext cx="8084413" cy="34150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1218565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这次项目我们对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LZ77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编码、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deflate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、哈夫曼编码、香农编码等编码方式的学习，总结了这些算法的原理，分析了时间复杂度和压缩率，提出了关于多次压缩的效率的问题并进行了相关实验，最后结合所学知识对实验结果进行了分析和解释。基于对哈夫曼算法和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LZ77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算法的改进型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zss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算法的理解，我们还制作了相关的压缩软件。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/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/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】LZ77, 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哈夫曼编码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香农码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deflate, 复杂度，	    二次压缩效率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84608" y="1057247"/>
            <a:ext cx="256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1" y="-1"/>
            <a:ext cx="12188238" cy="6858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3071" y="645550"/>
            <a:ext cx="10893848" cy="55669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76143" y="2613162"/>
            <a:ext cx="1102425" cy="46150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4128388" y="3122676"/>
            <a:ext cx="3551299" cy="479905"/>
            <a:chOff x="5349226" y="2010956"/>
            <a:chExt cx="4272984" cy="670899"/>
          </a:xfrm>
          <a:solidFill>
            <a:schemeClr val="accent1"/>
          </a:solidFill>
        </p:grpSpPr>
        <p:sp>
          <p:nvSpPr>
            <p:cNvPr id="6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01290" y="2120675"/>
              <a:ext cx="1946506" cy="53048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压缩算法分析</a:t>
              </a:r>
              <a:endParaRPr lang="zh-CN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4320351" y="3754292"/>
            <a:ext cx="1823640" cy="2974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哈夫曼编码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6191981" y="3754292"/>
            <a:ext cx="1823640" cy="2974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香农系列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4320351" y="4115490"/>
            <a:ext cx="1823640" cy="2974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LZ77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6191981" y="4115490"/>
            <a:ext cx="1823640" cy="2974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Deflate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44101" y="883604"/>
            <a:ext cx="2011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论文对应：编码方法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0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625123" y="462017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压缩算法分析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89250" y="881597"/>
            <a:ext cx="40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哈夫曼编码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52" y="4470669"/>
            <a:ext cx="4971495" cy="1497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82718" y="5967559"/>
            <a:ext cx="380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哈夫曼编码流程示例</a:t>
            </a:r>
            <a:endParaRPr lang="zh-CN" altLang="en-US" dirty="0"/>
          </a:p>
        </p:txBody>
      </p: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1798319" y="1404490"/>
            <a:ext cx="8595360" cy="32932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defTabSz="1218565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是一种用于无损数据压缩的熵编码算法，是可变字长编码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(VLC)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的一种。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1218565"/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1218565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完全依据字符出现概率来构造异字头的平均长度最短的码字，有时称之为最佳编码，一般就叫做哈夫曼编码。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1218565"/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1218565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思想：根据字符出现的概率大小进行编码，出现概率高的字符使用较短的编码，出现概率低的字符使用较长的编码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657508" y="491862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压缩算法分析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00235" y="812973"/>
            <a:ext cx="40233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香农编码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57" y="3900714"/>
            <a:ext cx="6498454" cy="22374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10" y="1982524"/>
            <a:ext cx="4801247" cy="800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7423">
            <a:off x="4488043" y="2988907"/>
            <a:ext cx="1637096" cy="88018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75866" y="3892036"/>
            <a:ext cx="41695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香农编码是一种常见的可变字长编码。香农编码属于不等长编码，通常将经常出现的消息变成短码，不经常出现的消息编成长码，从而提高通信效率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38320" y="1429091"/>
            <a:ext cx="630453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将信源符号按概率从大到小顺序排列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(ai)&lt;=li&lt;=-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(ai)+1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计算第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个符号对应的码字的码长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计算第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个符号的累加概率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将累加概率变换成二进制小数，取小数点后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位数作为第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个符号的码字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23603" y="2828516"/>
            <a:ext cx="223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概率分布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043170" y="6138800"/>
            <a:ext cx="221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计算步骤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614328" y="491862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压缩算法分析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62199" y="664140"/>
            <a:ext cx="40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香农</a:t>
            </a:r>
            <a:r>
              <a:rPr lang="en-US" altLang="zh-CN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法诺编码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15" y="1329402"/>
            <a:ext cx="3162300" cy="4810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64454" y="6139527"/>
            <a:ext cx="28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香农</a:t>
            </a:r>
            <a:r>
              <a:rPr lang="en-US" altLang="zh-CN" dirty="0"/>
              <a:t>-</a:t>
            </a:r>
            <a:r>
              <a:rPr lang="zh-CN" altLang="en-US" dirty="0"/>
              <a:t>法诺编码流程示例图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471386" y="1329402"/>
            <a:ext cx="6977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将信源符号按概率从大到小顺序排列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清单分为两部分，使左边部分的总频率和尽可能接近右边部分的总频率和。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该列表的左半边分配二进制数字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，右半边是分配的数字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对左、右半部分递归应用步骤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，细分群体，并添加位的代码，直到每个符号已成为一个相应的代码树的叶。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37"/>
          <p:cNvSpPr txBox="1"/>
          <p:nvPr/>
        </p:nvSpPr>
        <p:spPr>
          <a:xfrm>
            <a:off x="668303" y="502657"/>
            <a:ext cx="2447474" cy="419100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1218565"/>
            <a:r>
              <a:rPr lang="zh-CN" altLang="en-US" sz="2135" dirty="0">
                <a:solidFill>
                  <a:srgbClr val="468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压缩算法分析</a:t>
            </a:r>
            <a:endParaRPr lang="zh-CN" altLang="zh-CN" sz="2135" dirty="0">
              <a:solidFill>
                <a:srgbClr val="468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1092" y="716006"/>
            <a:ext cx="416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香农</a:t>
            </a:r>
            <a:r>
              <a:rPr lang="en-US" altLang="zh-CN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法诺</a:t>
            </a:r>
            <a:r>
              <a:rPr lang="en-US" altLang="zh-CN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伊莱亚斯编码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000" y="1479244"/>
            <a:ext cx="5365372" cy="44341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03165" y="5914202"/>
            <a:ext cx="3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香农</a:t>
            </a:r>
            <a:r>
              <a:rPr lang="en-US" altLang="zh-CN" dirty="0"/>
              <a:t>-</a:t>
            </a:r>
            <a:r>
              <a:rPr lang="zh-CN" altLang="en-US" dirty="0"/>
              <a:t>法诺</a:t>
            </a:r>
            <a:r>
              <a:rPr lang="en-US" altLang="zh-CN" dirty="0"/>
              <a:t>-</a:t>
            </a:r>
            <a:r>
              <a:rPr lang="zh-CN" altLang="en-US" dirty="0"/>
              <a:t>伊莱亚斯编码示例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24200" y="1774426"/>
            <a:ext cx="5418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求其二次展开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令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之编码长度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L(x)=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选定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之编码，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code(x)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L(x)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之小数点后之第一个最高有效位。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40" y="2531322"/>
            <a:ext cx="1924050" cy="485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51" y="3917780"/>
            <a:ext cx="1695450" cy="6381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727*3107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REFSHAPE" val="1295268660"/>
  <p:tag name="KSO_WM_UNIT_PLACING_PICTURE_USER_VIEWPORT" val="{&quot;height&quot;:8280,&quot;width&quot;:5256}"/>
</p:tagLst>
</file>

<file path=ppt/tags/tag3.xml><?xml version="1.0" encoding="utf-8"?>
<p:tagLst xmlns:p="http://schemas.openxmlformats.org/presentationml/2006/main">
  <p:tag name="KSO_WM_UNIT_TABLE_BEAUTIFY" val="smartTable{f7f36691-eb54-4d14-9d87-82c0bc2d0b05}"/>
</p:tagLst>
</file>

<file path=ppt/tags/tag4.xml><?xml version="1.0" encoding="utf-8"?>
<p:tagLst xmlns:p="http://schemas.openxmlformats.org/presentationml/2006/main">
  <p:tag name="KSO_WM_UNIT_TABLE_BEAUTIFY" val="smartTable{f7f36691-eb54-4d14-9d87-82c0bc2d0b05}"/>
</p:tagLst>
</file>

<file path=ppt/theme/theme1.xml><?xml version="1.0" encoding="utf-8"?>
<a:theme xmlns:a="http://schemas.openxmlformats.org/drawingml/2006/main" name="第一PPT，www.1ppt.com">
  <a:themeElements>
    <a:clrScheme name="自定义 12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8A92"/>
      </a:accent1>
      <a:accent2>
        <a:srgbClr val="BFBFBF"/>
      </a:accent2>
      <a:accent3>
        <a:srgbClr val="468A92"/>
      </a:accent3>
      <a:accent4>
        <a:srgbClr val="BFBFBF"/>
      </a:accent4>
      <a:accent5>
        <a:srgbClr val="468A92"/>
      </a:accent5>
      <a:accent6>
        <a:srgbClr val="BFBFBF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3499</Words>
  <Application>WPS 演示</Application>
  <PresentationFormat>宽屏</PresentationFormat>
  <Paragraphs>446</Paragraphs>
  <Slides>25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幼圆</vt:lpstr>
      <vt:lpstr>Calibri</vt:lpstr>
      <vt:lpstr>Arial Unicode MS</vt:lpstr>
      <vt:lpstr>等线</vt:lpstr>
      <vt:lpstr>方正姚体</vt:lpstr>
      <vt:lpstr>Times New Roman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ZWT</dc:creator>
  <cp:lastModifiedBy>执，念。</cp:lastModifiedBy>
  <cp:revision>61</cp:revision>
  <dcterms:created xsi:type="dcterms:W3CDTF">2020-05-25T01:27:00Z</dcterms:created>
  <dcterms:modified xsi:type="dcterms:W3CDTF">2020-05-27T14:26:27Z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